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57" r:id="rId4"/>
    <p:sldId id="264" r:id="rId5"/>
    <p:sldId id="273" r:id="rId6"/>
    <p:sldId id="272" r:id="rId7"/>
    <p:sldId id="269" r:id="rId8"/>
    <p:sldId id="274" r:id="rId9"/>
    <p:sldId id="278" r:id="rId10"/>
    <p:sldId id="266" r:id="rId11"/>
    <p:sldId id="270" r:id="rId12"/>
    <p:sldId id="271" r:id="rId13"/>
    <p:sldId id="280" r:id="rId14"/>
    <p:sldId id="281" r:id="rId15"/>
    <p:sldId id="282" r:id="rId16"/>
    <p:sldId id="283" r:id="rId17"/>
    <p:sldId id="284" r:id="rId18"/>
    <p:sldId id="259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5050"/>
    <a:srgbClr val="FF00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C815281-AD24-4CBF-B82E-4C285A398BB6}" type="datetimeFigureOut">
              <a:rPr lang="en-IN" smtClean="0"/>
              <a:t>29-09-2023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438D16C-836E-452E-A823-C4A152D6F416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Lenovo\Desktop\Magnetic Data\ppt\pole-2560448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456" b="1"/>
          <a:stretch/>
        </p:blipFill>
        <p:spPr bwMode="auto">
          <a:xfrm>
            <a:off x="0" y="1"/>
            <a:ext cx="9144000" cy="68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9247" y="1890698"/>
            <a:ext cx="5648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  <a:t>Magnetic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23058" y="451771"/>
            <a:ext cx="1337748" cy="1384248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3851920" y="153402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12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8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81" y="394257"/>
            <a:ext cx="1232508" cy="125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046307" y="2814027"/>
            <a:ext cx="4440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latin typeface="Copperplate Gothic Bold" pitchFamily="34" charset="0"/>
              </a:rPr>
              <a:t> Industries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0000"/>
              </a:solidFill>
              <a:latin typeface="Copperplate Gothic Bold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30118" y="2996952"/>
            <a:ext cx="795625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909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enovo\Desktop\Magnetic Data\ppt\fl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24737" b="26110"/>
          <a:stretch/>
        </p:blipFill>
        <p:spPr bwMode="auto">
          <a:xfrm>
            <a:off x="-35074" y="1"/>
            <a:ext cx="9179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1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932040" y="4974267"/>
            <a:ext cx="2754052" cy="1824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932040" y="4974267"/>
            <a:ext cx="2754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We are affianced in manufacturing and supplying a wide assortment of 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Flag mast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Poles.</a:t>
            </a:r>
            <a:endParaRPr lang="en-IN" sz="1600" dirty="0">
              <a:solidFill>
                <a:schemeClr val="bg1"/>
              </a:solidFill>
              <a:latin typeface="HoloLens MDL2 Assets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0" y="4437112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</a:rPr>
              <a:t>Flag Mast</a:t>
            </a:r>
            <a:endParaRPr lang="en-US" sz="2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2245185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Magnetic Data\ppt\pexels-natalie-20847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4" r="28771" b="1"/>
          <a:stretch/>
        </p:blipFill>
        <p:spPr bwMode="auto">
          <a:xfrm>
            <a:off x="4611733" y="1"/>
            <a:ext cx="45322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Desktop\Magnetic Data\ppt\photo-1509227336453-48ac3bc4383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4" b="16128"/>
          <a:stretch/>
        </p:blipFill>
        <p:spPr bwMode="auto">
          <a:xfrm>
            <a:off x="-12926" y="0"/>
            <a:ext cx="4646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976198" y="159023"/>
            <a:ext cx="27363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u="sng" dirty="0" smtClean="0">
                <a:ln w="50800"/>
              </a:rPr>
              <a:t>Decorative </a:t>
            </a:r>
            <a:r>
              <a:rPr lang="en-US" sz="2400" b="1" u="sng" dirty="0" smtClean="0">
                <a:ln w="50800"/>
                <a:solidFill>
                  <a:schemeClr val="bg1"/>
                </a:solidFill>
              </a:rPr>
              <a:t>Pole</a:t>
            </a:r>
            <a:endParaRPr lang="en-US" sz="2400" b="1" u="sng" dirty="0">
              <a:ln w="50800"/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2" name="Picture 3" descr="C:\Users\Lenovo\Downloads\logo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93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esktop\Magnetic Data\ppt\istockphoto-1369901546-2048x204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55" b="6111"/>
          <a:stretch/>
        </p:blipFill>
        <p:spPr bwMode="auto">
          <a:xfrm>
            <a:off x="4777281" y="0"/>
            <a:ext cx="43651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836712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>
                <a:ln w="50800"/>
              </a:rPr>
              <a:t>Solar Streetlight </a:t>
            </a:r>
            <a:endParaRPr lang="en-US" sz="2400" b="1" dirty="0" smtClean="0">
              <a:ln w="50800"/>
            </a:endParaRPr>
          </a:p>
          <a:p>
            <a:r>
              <a:rPr lang="en-US" sz="2400" b="1" dirty="0" smtClean="0">
                <a:ln w="50800"/>
              </a:rPr>
              <a:t>Poles</a:t>
            </a:r>
            <a:endParaRPr lang="en-US" sz="24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enovo\Desktop\Magnetic Data\ppt\street-lamp-238521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2"/>
          <a:stretch/>
        </p:blipFill>
        <p:spPr bwMode="auto">
          <a:xfrm>
            <a:off x="1000125" y="2924944"/>
            <a:ext cx="377911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93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836712"/>
            <a:ext cx="38884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</a:rPr>
              <a:t>Multipurpose</a:t>
            </a:r>
          </a:p>
          <a:p>
            <a:r>
              <a:rPr lang="en-US" sz="2400" b="1" dirty="0" smtClean="0">
                <a:ln w="50800"/>
              </a:rPr>
              <a:t>Poles</a:t>
            </a:r>
            <a:endParaRPr lang="en-US" sz="24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Desktop\Magnetic Data\ppt\istockphoto-1264515221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-3693"/>
            <a:ext cx="4572000" cy="68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4207267"/>
            <a:ext cx="3600401" cy="264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82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15616" y="836712"/>
            <a:ext cx="23762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Various Types</a:t>
            </a:r>
          </a:p>
          <a:p>
            <a:pPr algn="ctr"/>
            <a:r>
              <a:rPr lang="en-US" sz="4000" b="1" dirty="0" smtClean="0">
                <a:ln w="50800"/>
              </a:rPr>
              <a:t> of Brackets</a:t>
            </a:r>
            <a:endParaRPr lang="en-US" sz="40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Magnetic Data\ppt\ms-foundation-bolts\Accessories\brack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824" y="54551"/>
            <a:ext cx="5030223" cy="662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59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59632" y="362215"/>
            <a:ext cx="69127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smtClean="0">
                <a:ln w="50800"/>
              </a:rPr>
              <a:t>Types of Arms</a:t>
            </a:r>
            <a:endParaRPr lang="en-US" sz="40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Magnetic Data\ppt\ms-foundation-bolts\Accessories\ar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980237" cy="4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41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Lenovo\Desktop\Magnetic Data\ppt\ms-foundation-bolts\Accessories\Foundation BOLT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r="25557"/>
          <a:stretch/>
        </p:blipFill>
        <p:spPr bwMode="auto">
          <a:xfrm rot="5400000" flipV="1">
            <a:off x="4926913" y="-541451"/>
            <a:ext cx="2808312" cy="46698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1131738"/>
            <a:ext cx="288054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Foundation Bolts</a:t>
            </a:r>
            <a:endParaRPr lang="en-US" sz="24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esktop\Magnetic Data\ppt\ms-foundation-bolts\Accessories\dome ba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71601" y="3993232"/>
            <a:ext cx="4752975" cy="2667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24128" y="4470211"/>
            <a:ext cx="30963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Decorative Parts</a:t>
            </a:r>
          </a:p>
          <a:p>
            <a:pPr algn="ctr"/>
            <a:r>
              <a:rPr lang="en-US" sz="2400" b="1" dirty="0" smtClean="0">
                <a:ln w="50800"/>
              </a:rPr>
              <a:t>(Dome ball)</a:t>
            </a:r>
            <a:endParaRPr lang="en-US" sz="2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126965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26088" y="853009"/>
            <a:ext cx="26642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Control Panel</a:t>
            </a:r>
            <a:endParaRPr lang="en-US" sz="24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Desktop\Magnetic Data\ppt\ms-foundation-bolts\Accessories\Control pa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60289"/>
            <a:ext cx="5400600" cy="32317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esktop\Magnetic Data\ppt\ms-foundation-bolts\Accessories\fr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40" y="3571703"/>
            <a:ext cx="2847688" cy="328629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07217" y="6093296"/>
            <a:ext cx="220523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FRP</a:t>
            </a:r>
            <a:endParaRPr lang="en-US" sz="2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394554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73104" y="1268760"/>
            <a:ext cx="626319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n w="50800"/>
              </a:rPr>
              <a:t>Government of Maharashtra (PWD)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n w="50800"/>
              </a:rPr>
              <a:t>MSME Registered 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n w="50800"/>
              </a:rPr>
              <a:t>ISO 9001:2008, 14001:2015, 18001:2007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n w="50800"/>
              </a:rPr>
              <a:t>Make in India, MOU with Government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400" b="1" dirty="0" smtClean="0">
                <a:ln w="50800"/>
              </a:rPr>
              <a:t>MIDC corporation Pune</a:t>
            </a:r>
            <a:endParaRPr lang="en-US" sz="2400" b="1" dirty="0">
              <a:ln w="508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3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311860" y="260648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Approved By</a:t>
            </a:r>
            <a:endParaRPr lang="en-US" sz="2400" b="1" dirty="0">
              <a:ln w="5080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27584" y="692696"/>
            <a:ext cx="8208912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651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63888" y="260648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</a:rPr>
              <a:t>Contact:</a:t>
            </a:r>
            <a:endParaRPr lang="en-US" sz="2400" b="1" dirty="0">
              <a:ln w="5080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27584" y="692696"/>
            <a:ext cx="8208912" cy="0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14309" y="1700808"/>
            <a:ext cx="4327864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smtClean="0">
                <a:ln w="50800"/>
              </a:rPr>
              <a:t>Magnetic Industries</a:t>
            </a:r>
          </a:p>
          <a:p>
            <a:pPr algn="ctr"/>
            <a:r>
              <a:rPr lang="en-US" sz="2000" dirty="0" smtClean="0">
                <a:ln w="50800"/>
              </a:rPr>
              <a:t>Mr. </a:t>
            </a:r>
            <a:r>
              <a:rPr lang="en-US" sz="2000" dirty="0" err="1" smtClean="0">
                <a:ln w="50800"/>
              </a:rPr>
              <a:t>Shivaji</a:t>
            </a:r>
            <a:r>
              <a:rPr lang="en-US" sz="2000" dirty="0" smtClean="0">
                <a:ln w="50800"/>
              </a:rPr>
              <a:t> </a:t>
            </a:r>
            <a:r>
              <a:rPr lang="en-US" sz="2000" dirty="0" err="1" smtClean="0">
                <a:ln w="50800"/>
              </a:rPr>
              <a:t>Shirsat</a:t>
            </a:r>
            <a:r>
              <a:rPr lang="en-US" sz="2000" dirty="0" smtClean="0">
                <a:ln w="50800"/>
              </a:rPr>
              <a:t> (CEO)</a:t>
            </a:r>
          </a:p>
          <a:p>
            <a:pPr algn="ctr"/>
            <a:r>
              <a:rPr lang="en-US" dirty="0" smtClean="0">
                <a:ln w="50800"/>
              </a:rPr>
              <a:t>Mob: 9420622790, 9545509770</a:t>
            </a:r>
          </a:p>
          <a:p>
            <a:pPr algn="ctr"/>
            <a:r>
              <a:rPr lang="en-US" dirty="0">
                <a:ln w="50800"/>
              </a:rPr>
              <a:t>Email: shivajimagnetic@gmail.com</a:t>
            </a:r>
            <a:endParaRPr lang="en-IN" dirty="0"/>
          </a:p>
          <a:p>
            <a:pPr algn="ctr"/>
            <a:endParaRPr lang="en-US" dirty="0">
              <a:ln w="5080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84823" y="3920946"/>
            <a:ext cx="30243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u="sng" dirty="0" smtClean="0">
                <a:ln w="50800"/>
              </a:rPr>
              <a:t>Head Office</a:t>
            </a:r>
          </a:p>
          <a:p>
            <a:pPr algn="ctr"/>
            <a:r>
              <a:rPr lang="en-US" sz="2000" dirty="0" err="1" smtClean="0">
                <a:ln w="50800"/>
              </a:rPr>
              <a:t>Nutan</a:t>
            </a:r>
            <a:r>
              <a:rPr lang="en-US" sz="2000" dirty="0" smtClean="0">
                <a:ln w="50800"/>
              </a:rPr>
              <a:t> </a:t>
            </a:r>
            <a:r>
              <a:rPr lang="en-US" sz="2000" dirty="0">
                <a:ln w="50800"/>
              </a:rPr>
              <a:t>Colony, KPS Road, </a:t>
            </a:r>
            <a:r>
              <a:rPr lang="en-US" sz="2000" dirty="0" smtClean="0">
                <a:ln w="50800"/>
              </a:rPr>
              <a:t>Aurangabad</a:t>
            </a:r>
          </a:p>
          <a:p>
            <a:pPr algn="ctr"/>
            <a:r>
              <a:rPr lang="en-US" sz="2000" dirty="0" smtClean="0">
                <a:ln w="50800"/>
              </a:rPr>
              <a:t>431201, Maharashtra</a:t>
            </a:r>
            <a:endParaRPr lang="en-US" sz="2000" dirty="0">
              <a:ln w="5080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92242" y="3909536"/>
            <a:ext cx="44162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u="sng" dirty="0" smtClean="0">
                <a:ln w="50800"/>
              </a:rPr>
              <a:t>Manufacturing Unit : </a:t>
            </a:r>
          </a:p>
          <a:p>
            <a:pPr algn="ctr"/>
            <a:r>
              <a:rPr lang="en-US" sz="2000" dirty="0" smtClean="0">
                <a:ln w="50800"/>
              </a:rPr>
              <a:t>D-180, Five Star MIDC, </a:t>
            </a:r>
            <a:r>
              <a:rPr lang="en-US" sz="2000" dirty="0" err="1" smtClean="0">
                <a:ln w="50800"/>
              </a:rPr>
              <a:t>Shendra</a:t>
            </a:r>
            <a:r>
              <a:rPr lang="en-US" sz="2000" dirty="0" smtClean="0">
                <a:ln w="50800"/>
              </a:rPr>
              <a:t>, Aurangabad</a:t>
            </a:r>
          </a:p>
          <a:p>
            <a:pPr algn="ctr"/>
            <a:r>
              <a:rPr lang="en-US" sz="2000" dirty="0" smtClean="0">
                <a:ln w="50800"/>
              </a:rPr>
              <a:t>Pin 431207, MH</a:t>
            </a:r>
            <a:endParaRPr lang="en-US" sz="2000" dirty="0">
              <a:ln w="5080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20" name="Picture 3" descr="C:\Users\Lenovo\Downloads\logo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91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Lenovo\Desktop\Magnetic Data\ppt\pole-2560448_1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456" b="1"/>
          <a:stretch/>
        </p:blipFill>
        <p:spPr bwMode="auto">
          <a:xfrm>
            <a:off x="0" y="1"/>
            <a:ext cx="9144000" cy="68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08520" y="1772816"/>
            <a:ext cx="914501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Design</a:t>
            </a:r>
            <a:r>
              <a:rPr lang="en-US" sz="24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, </a:t>
            </a:r>
            <a:r>
              <a:rPr lang="en-US" sz="28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Manufacture</a:t>
            </a:r>
            <a:r>
              <a:rPr lang="en-US" sz="24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 </a:t>
            </a:r>
            <a:r>
              <a:rPr lang="en-US" sz="14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&amp;</a:t>
            </a:r>
            <a:r>
              <a:rPr lang="en-US" sz="24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 Supply</a:t>
            </a:r>
            <a:r>
              <a:rPr lang="en-US" sz="24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 </a:t>
            </a:r>
            <a:r>
              <a:rPr lang="en-US" sz="12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of </a:t>
            </a:r>
            <a:r>
              <a:rPr lang="en-US" sz="12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all types </a:t>
            </a:r>
            <a:r>
              <a:rPr lang="en-US" sz="12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of</a:t>
            </a:r>
          </a:p>
          <a:p>
            <a:pPr algn="ctr"/>
            <a:r>
              <a:rPr lang="en-US" sz="12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 </a:t>
            </a:r>
            <a:r>
              <a:rPr lang="en-US" sz="40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High Mast </a:t>
            </a:r>
            <a:r>
              <a:rPr lang="en-US" sz="16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Systems</a:t>
            </a:r>
            <a:r>
              <a:rPr lang="en-US" sz="24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, </a:t>
            </a:r>
            <a:r>
              <a:rPr lang="en-US" sz="20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Street </a:t>
            </a:r>
            <a:r>
              <a:rPr lang="en-US" sz="14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Light</a:t>
            </a:r>
            <a:r>
              <a:rPr lang="en-US" sz="20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 </a:t>
            </a:r>
            <a:r>
              <a:rPr lang="en-US" sz="40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Octagonal </a:t>
            </a:r>
            <a:r>
              <a:rPr lang="en-US" sz="40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 </a:t>
            </a:r>
            <a:r>
              <a:rPr lang="en-US" sz="54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Poles </a:t>
            </a:r>
            <a:r>
              <a:rPr lang="en-US" sz="24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&amp; </a:t>
            </a:r>
            <a:r>
              <a:rPr lang="en-US" sz="24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Its </a:t>
            </a:r>
            <a:r>
              <a:rPr lang="en-US" sz="3600" b="1" dirty="0" smtClean="0">
                <a:ln w="12700">
                  <a:noFill/>
                  <a:prstDash val="solid"/>
                </a:ln>
                <a:latin typeface="Copperplate Gothic Bold" pitchFamily="34" charset="0"/>
              </a:rPr>
              <a:t>Control </a:t>
            </a:r>
            <a:r>
              <a:rPr lang="en-US" sz="3600" b="1" dirty="0">
                <a:ln w="12700">
                  <a:noFill/>
                  <a:prstDash val="solid"/>
                </a:ln>
                <a:latin typeface="Copperplate Gothic Bold" pitchFamily="34" charset="0"/>
              </a:rPr>
              <a:t>Panel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98945" y="318162"/>
            <a:ext cx="1205103" cy="1200942"/>
          </a:xfrm>
          <a:prstGeom prst="rect">
            <a:avLst/>
          </a:prstGeom>
          <a:solidFill>
            <a:schemeClr val="bg1"/>
          </a:solidFill>
          <a:ln w="190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3915302" y="1293319"/>
            <a:ext cx="1297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10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8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68" y="260648"/>
            <a:ext cx="1110298" cy="1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4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esktop\Magnetic Data\ppt\3092758-dusk_lamp_lamp-post_night_street_street-light_tex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0"/>
            <a:ext cx="9144000" cy="685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496" y="5805264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About Us: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5877272"/>
            <a:ext cx="288032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8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496" y="3140968"/>
            <a:ext cx="3096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 We are the Manufacturers of street light 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Poles, High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mast 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Motorized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poles, 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Octagonal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Poles, conical poles, smart city poles, structural towers, stadium masts, flag masts, decorative poles, Road side safety barriers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, all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types of street light brackets, foundation bolts and all types of accessories. All our products supplied are totally treated with Hot Deep Galvanized.</a:t>
            </a:r>
            <a:endParaRPr lang="en-IN" sz="1600" dirty="0">
              <a:solidFill>
                <a:schemeClr val="bg1"/>
              </a:solidFill>
              <a:latin typeface="HoloLens MDL2 Asset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9446" y="188640"/>
            <a:ext cx="31590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These sturdy and corrosion resistant products are provided with premium quality. In order to maintain flawless production, we have a team of qualified and well-versed professionals. Our growth and success have been directly attributed to our team of professional and experienced staff. We have state-of-the-art infrastructure equipped with high definition advance </a:t>
            </a:r>
            <a:r>
              <a:rPr lang="en-US" sz="1600" dirty="0" smtClean="0">
                <a:solidFill>
                  <a:schemeClr val="bg1"/>
                </a:solidFill>
                <a:latin typeface="HoloLens MDL2 Assets" pitchFamily="18" charset="0"/>
              </a:rPr>
              <a:t>technology. </a:t>
            </a:r>
            <a:r>
              <a:rPr lang="en-US" sz="1600" dirty="0">
                <a:solidFill>
                  <a:schemeClr val="bg1"/>
                </a:solidFill>
                <a:latin typeface="HoloLens MDL2 Assets" pitchFamily="18" charset="0"/>
              </a:rPr>
              <a:t>Our company has employed knowledgeable quality analysts who conduct extensive spectrum test on varied Government standard parameters.</a:t>
            </a:r>
            <a:endParaRPr lang="en-IN" sz="1600" dirty="0">
              <a:solidFill>
                <a:schemeClr val="bg1"/>
              </a:solidFill>
              <a:latin typeface="HoloLens MDL2 Asset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4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82392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726111" y="68503"/>
            <a:ext cx="25202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u="sng" dirty="0" smtClean="0">
                <a:ln w="50800"/>
                <a:solidFill>
                  <a:schemeClr val="bg1"/>
                </a:solidFill>
              </a:rPr>
              <a:t>Our</a:t>
            </a:r>
            <a:r>
              <a:rPr lang="en-US" sz="2400" b="1" u="sng" dirty="0" smtClean="0">
                <a:ln w="50800"/>
              </a:rPr>
              <a:t> Vision</a:t>
            </a:r>
            <a:endParaRPr lang="en-US" sz="2400" b="1" u="sng" dirty="0">
              <a:ln w="50800"/>
            </a:endParaRPr>
          </a:p>
        </p:txBody>
      </p:sp>
      <p:pic>
        <p:nvPicPr>
          <p:cNvPr id="15" name="Picture 3" descr="C:\Users\Lenovo\Desktop\Magnetic Data\ppt\mISSI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11178" r="10453" b="9960"/>
          <a:stretch/>
        </p:blipFill>
        <p:spPr bwMode="auto">
          <a:xfrm>
            <a:off x="3790950" y="628650"/>
            <a:ext cx="522922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8" name="Picture 3" descr="C:\Users\Lenovo\Downloads\logo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8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Lenovo\Desktop\Magnetic Data\ppt\aboodi-vesakaran-OJ4vad48gto-unsplas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8"/>
          <a:stretch/>
        </p:blipFill>
        <p:spPr bwMode="auto">
          <a:xfrm>
            <a:off x="0" y="-16519"/>
            <a:ext cx="9144000" cy="6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10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1520" y="2327389"/>
            <a:ext cx="4032448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sz="1400" b="1" u="sng" dirty="0" smtClean="0">
                <a:ln w="50800"/>
                <a:latin typeface="Arial Black" pitchFamily="34" charset="0"/>
              </a:rPr>
              <a:t>Poles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High-mast </a:t>
            </a:r>
            <a:r>
              <a:rPr lang="en-US" sz="1200" b="1" dirty="0">
                <a:ln w="50800"/>
                <a:latin typeface="Arial Black" pitchFamily="34" charset="0"/>
              </a:rPr>
              <a:t>Lighting System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Octagonal &amp; Conical Street Light Pole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Swaged Pole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Structural Tower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Decorative Poles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Flag Mast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Solar Streetlight Poles &amp; High-masts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Multipurpose poles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endParaRPr lang="en-US" sz="1200" b="1" dirty="0">
              <a:ln w="50800"/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303039"/>
            <a:ext cx="4320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u="sng" dirty="0" smtClean="0">
                <a:ln w="50800"/>
              </a:rPr>
              <a:t>Our </a:t>
            </a:r>
            <a:r>
              <a:rPr lang="en-US" sz="2400" b="1" u="sng" dirty="0">
                <a:ln w="50800"/>
              </a:rPr>
              <a:t> </a:t>
            </a:r>
            <a:r>
              <a:rPr lang="en-US" sz="2400" b="1" u="sng" dirty="0" smtClean="0">
                <a:ln w="50800"/>
              </a:rPr>
              <a:t>Products</a:t>
            </a:r>
            <a:endParaRPr lang="en-US" sz="2400" b="1" u="sng" dirty="0">
              <a:ln w="5080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4088" y="2060848"/>
            <a:ext cx="4175670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en-US" sz="1400" b="1" u="sng" dirty="0" smtClean="0">
                <a:ln w="50800"/>
                <a:latin typeface="Arial Black" pitchFamily="34" charset="0"/>
              </a:rPr>
              <a:t>Accessories</a:t>
            </a:r>
            <a:r>
              <a:rPr lang="en-US" sz="1200" b="1" dirty="0" smtClean="0">
                <a:ln w="50800"/>
                <a:latin typeface="Arial Black" pitchFamily="34" charset="0"/>
              </a:rPr>
              <a:t>: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Foundation Bolt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Brackets: Sword, Round Type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Electrical Connections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>
                <a:ln w="50800"/>
                <a:latin typeface="Arial Black" pitchFamily="34" charset="0"/>
              </a:rPr>
              <a:t>Single/Double </a:t>
            </a:r>
            <a:r>
              <a:rPr lang="en-US" sz="1200" b="1" dirty="0" smtClean="0">
                <a:ln w="50800"/>
                <a:latin typeface="Arial Black" pitchFamily="34" charset="0"/>
              </a:rPr>
              <a:t>Arm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Erection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Decorative Brackets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Timer/Photo </a:t>
            </a:r>
            <a:r>
              <a:rPr lang="en-US" sz="1200" b="1" dirty="0">
                <a:ln w="50800"/>
                <a:latin typeface="Arial Black" pitchFamily="34" charset="0"/>
              </a:rPr>
              <a:t>Cell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>
                <a:ln w="50800"/>
                <a:latin typeface="Arial Black" pitchFamily="34" charset="0"/>
              </a:rPr>
              <a:t>Pole Box/FRP/ Terminal</a:t>
            </a:r>
          </a:p>
          <a:p>
            <a:pPr marL="457200" indent="-45720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latin typeface="Arial Black" pitchFamily="34" charset="0"/>
              </a:rPr>
              <a:t>Luminaries- </a:t>
            </a:r>
            <a:r>
              <a:rPr lang="en-US" sz="1200" b="1" dirty="0">
                <a:ln w="50800"/>
                <a:latin typeface="Arial Black" pitchFamily="34" charset="0"/>
              </a:rPr>
              <a:t>LED/ HPSC/DPSC/ </a:t>
            </a:r>
            <a:r>
              <a:rPr lang="en-US" sz="1200" b="1" dirty="0" smtClean="0">
                <a:ln w="50800"/>
                <a:latin typeface="Arial Black" pitchFamily="34" charset="0"/>
              </a:rPr>
              <a:t>MV</a:t>
            </a:r>
            <a:endParaRPr lang="en-US" sz="1200" b="1" dirty="0">
              <a:ln w="50800"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00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Magnetic Data\ppt\istockphoto-686422666-612x6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7" r="36496"/>
          <a:stretch/>
        </p:blipFill>
        <p:spPr bwMode="auto">
          <a:xfrm>
            <a:off x="612815" y="2176288"/>
            <a:ext cx="2614811" cy="470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Lenovo\Desktop\Magnetic Data\ppt\aboodi-vesakaran-OJ4vad48gto-unsplas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7" t="2853" r="17024" b="42285"/>
          <a:stretch/>
        </p:blipFill>
        <p:spPr bwMode="auto">
          <a:xfrm>
            <a:off x="3227626" y="-26268"/>
            <a:ext cx="5916374" cy="691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15616" y="459859"/>
            <a:ext cx="2016224" cy="830997"/>
          </a:xfrm>
          <a:prstGeom prst="rect">
            <a:avLst/>
          </a:prstGeom>
          <a:noFill/>
          <a:ln>
            <a:noFill/>
          </a:ln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r>
              <a:rPr lang="en-US" sz="2400" b="1" dirty="0">
                <a:ln w="50800">
                  <a:noFill/>
                </a:ln>
                <a:solidFill>
                  <a:schemeClr val="tx1"/>
                </a:solidFill>
              </a:rPr>
              <a:t>Street </a:t>
            </a:r>
            <a:r>
              <a:rPr lang="en-US" sz="2400" b="1" dirty="0" smtClean="0">
                <a:ln w="50800">
                  <a:noFill/>
                </a:ln>
                <a:solidFill>
                  <a:schemeClr val="tx1"/>
                </a:solidFill>
              </a:rPr>
              <a:t>Light</a:t>
            </a:r>
          </a:p>
          <a:p>
            <a:r>
              <a:rPr lang="en-US" sz="2400" b="1" dirty="0" smtClean="0">
                <a:ln w="50800">
                  <a:noFill/>
                </a:ln>
                <a:solidFill>
                  <a:schemeClr val="tx1"/>
                </a:solidFill>
              </a:rPr>
              <a:t>Poles </a:t>
            </a:r>
            <a:endParaRPr lang="en-US" sz="2400" b="1" dirty="0">
              <a:ln w="5080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7" name="Picture 3" descr="C:\Users\Lenovo\Downloads\logo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enovo\Desktop\Magnetic Data\ppt\3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7" r="2090"/>
          <a:stretch/>
        </p:blipFill>
        <p:spPr bwMode="auto">
          <a:xfrm>
            <a:off x="6176243" y="4540721"/>
            <a:ext cx="2970386" cy="234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84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Lenovo\Desktop\Magnetic Data\ppt\high-mast-pole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6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915816" y="229027"/>
            <a:ext cx="374441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>
                  <a:noFill/>
                </a:ln>
                <a:solidFill>
                  <a:schemeClr val="bg1"/>
                </a:solidFill>
              </a:rPr>
              <a:t>Structural Towers</a:t>
            </a:r>
            <a:endParaRPr lang="en-US" sz="2400" b="1" dirty="0">
              <a:ln w="5080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4518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Lenovo\Desktop\Magnetic Data\ppt\photo-1618819606529-d0fd1fa1e9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9" y="-2360"/>
            <a:ext cx="4724253" cy="69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6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43608" y="159023"/>
            <a:ext cx="51845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u="sng" dirty="0" smtClean="0">
                <a:ln w="50800"/>
              </a:rPr>
              <a:t>Stadium High Mast</a:t>
            </a:r>
            <a:endParaRPr lang="en-US" sz="2400" b="1" u="sng" dirty="0">
              <a:ln w="50800"/>
            </a:endParaRPr>
          </a:p>
        </p:txBody>
      </p:sp>
      <p:pic>
        <p:nvPicPr>
          <p:cNvPr id="10242" name="Picture 2" descr="C:\Users\Lenovo\Desktop\Magnetic Data\ppt\ggg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063" t="56129" r="140873" b="-43871"/>
          <a:stretch/>
        </p:blipFill>
        <p:spPr bwMode="auto">
          <a:xfrm>
            <a:off x="3635896" y="1991040"/>
            <a:ext cx="1896802" cy="334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Magnetic Data\ppt\pexels-eric-garcia-11629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9403" y="1234249"/>
            <a:ext cx="6921033" cy="44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9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Magnetic Data\ppt\light-poles-1146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" y="-2957"/>
            <a:ext cx="9147944" cy="686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44" y="54551"/>
            <a:ext cx="633670" cy="669501"/>
          </a:xfrm>
          <a:prstGeom prst="rect">
            <a:avLst/>
          </a:prstGeom>
          <a:solidFill>
            <a:schemeClr val="bg1"/>
          </a:solidFill>
          <a:ln w="63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153028" y="621443"/>
            <a:ext cx="420088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 smtClean="0">
                <a:latin typeface="Bell MT" pitchFamily="18" charset="0"/>
                <a:cs typeface="Arial" pitchFamily="34" charset="0"/>
              </a:rPr>
              <a:t>Make In India</a:t>
            </a:r>
            <a:endParaRPr lang="en-IN" sz="300" b="1" dirty="0">
              <a:latin typeface="Bell MT" pitchFamily="18" charset="0"/>
              <a:cs typeface="Arial" pitchFamily="34" charset="0"/>
            </a:endParaRPr>
          </a:p>
        </p:txBody>
      </p:sp>
      <p:pic>
        <p:nvPicPr>
          <p:cNvPr id="5" name="Picture 3" descr="C:\Users\Lenovo\Downloads\logo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" y="31357"/>
            <a:ext cx="648072" cy="66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40001" y="1196752"/>
            <a:ext cx="4032448" cy="23544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1400" b="1" u="sng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Area of application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Highways Lights</a:t>
            </a:r>
            <a:endParaRPr lang="en-US" sz="1200" b="1" dirty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Street Lights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Street Lights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Structural Tower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Parking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Traffic Light system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200" b="1" dirty="0" smtClean="0">
                <a:ln w="50800"/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CCTV Cameras</a:t>
            </a:r>
            <a:endParaRPr lang="en-US" sz="1200" b="1" dirty="0">
              <a:ln w="50800"/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31840" y="116632"/>
            <a:ext cx="3888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 smtClean="0">
                <a:ln w="50800"/>
              </a:rPr>
              <a:t>Octagonal Poles</a:t>
            </a:r>
            <a:endParaRPr lang="en-US" sz="24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val="3863338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1450</TotalTime>
  <Words>362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77</cp:revision>
  <dcterms:created xsi:type="dcterms:W3CDTF">2023-09-12T07:10:00Z</dcterms:created>
  <dcterms:modified xsi:type="dcterms:W3CDTF">2023-09-29T14:35:56Z</dcterms:modified>
</cp:coreProperties>
</file>